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5A866-CB51-4BE9-B2FD-35163E362E83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4FC64-FB81-4547-8F1E-A1C1F93C7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0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4FC64-FB81-4547-8F1E-A1C1F93C7DB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18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0d1ea802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e0d1ea802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9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0d1ea8022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0d1ea8022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613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0d1ea8022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0d1ea8022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31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e0d1ea8022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e0d1ea8022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678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CDBCD-68D2-4FD0-98E1-1690A8A4F4E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40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03D049-FA3F-4E8E-8833-957D9292A87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4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47B52-05C1-4596-B875-4A9F35D38CFD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131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8935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0efe096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0efe096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38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0efe0967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0efe0967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911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0d1ea802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0d1ea802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46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0d1ea8022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e0d1ea8022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96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5661233"/>
            <a:ext cx="8976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5661167"/>
            <a:ext cx="8976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2248000"/>
            <a:ext cx="9144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2248000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1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875200"/>
            <a:ext cx="9144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0" y="875133"/>
            <a:ext cx="9144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77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7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99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rot="5400000">
            <a:off x="1089275" y="3375100"/>
            <a:ext cx="68572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1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6163633"/>
            <a:ext cx="9144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1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5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737373"/>
                </a:solidFill>
              </a:rPr>
              <a:pPr/>
              <a:t>‹#›</a:t>
            </a:fld>
            <a:endParaRPr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" kern="0">
                <a:solidFill>
                  <a:srgbClr val="737373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373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98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png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s.acs.org/doi/abs/10.1021/ja962634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135964460700493X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283152" cy="3268960"/>
          </a:xfrm>
        </p:spPr>
        <p:txBody>
          <a:bodyPr/>
          <a:lstStyle/>
          <a:p>
            <a:r>
              <a:rPr lang="ru-RU" dirty="0"/>
              <a:t>Применение термических методов для получения новых растворимых форм лекарственных соединений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893" y="0"/>
            <a:ext cx="9144000" cy="13412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Отчет по проектной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деятельности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4" y="416890"/>
            <a:ext cx="1309540" cy="5891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347864" y="4725144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ts val="99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НИ-41: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>
              <a:buSzPts val="990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Промзелева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</a:p>
          <a:p>
            <a:pPr algn="r">
              <a:buSzPts val="99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к.х.н.,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ст.н.сотр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Манин А.Н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6B1F45D-429B-46C0-9D43-DBC63105E3C4}"/>
              </a:ext>
            </a:extLst>
          </p:cNvPr>
          <p:cNvSpPr txBox="1">
            <a:spLocks/>
          </p:cNvSpPr>
          <p:nvPr/>
        </p:nvSpPr>
        <p:spPr>
          <a:xfrm>
            <a:off x="575035" y="19353"/>
            <a:ext cx="8263994" cy="6470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800" tIns="38400" rIns="76800" bIns="38400" rtlCol="0" anchor="ctr">
            <a:normAutofit fontScale="6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эксперимента по косублимации и ресублимации </a:t>
            </a:r>
            <a:endParaRPr lang="ru-RU" sz="37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21"/>
          <p:cNvSpPr txBox="1">
            <a:spLocks/>
          </p:cNvSpPr>
          <p:nvPr/>
        </p:nvSpPr>
        <p:spPr>
          <a:xfrm>
            <a:off x="0" y="0"/>
            <a:ext cx="427513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10</a:t>
            </a:fld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91001"/>
              </p:ext>
            </p:extLst>
          </p:nvPr>
        </p:nvGraphicFramePr>
        <p:xfrm>
          <a:off x="13344" y="981295"/>
          <a:ext cx="5131238" cy="670543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6378"/>
                <a:gridCol w="486117"/>
                <a:gridCol w="324078"/>
                <a:gridCol w="1026248"/>
                <a:gridCol w="918222"/>
                <a:gridCol w="810195"/>
              </a:tblGrid>
              <a:tr h="731351">
                <a:tc gridSpan="6"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косублимации системы карбамазепина с 4-гидроксибензамидом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°С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час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/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CBZ+4OHBZA+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CBZ+4OHBZA+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CBZ+4OHBZA+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CBZ+4OHBZA+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</a:tr>
              <a:tr h="63993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+4OHBZA+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CBZ+4OHBZA+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</a:tr>
              <a:tr h="4266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CBZ+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8301" marR="28301" marT="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73065"/>
              </p:ext>
            </p:extLst>
          </p:nvPr>
        </p:nvGraphicFramePr>
        <p:xfrm>
          <a:off x="5329721" y="2565104"/>
          <a:ext cx="3564860" cy="478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9560"/>
                <a:gridCol w="411723"/>
                <a:gridCol w="864208"/>
                <a:gridCol w="1099369"/>
              </a:tblGrid>
              <a:tr h="518040">
                <a:tc gridSpan="4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3. Результаты ресублимации системы карбамазепина с 4-гидроксибензамидом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 hMerge="1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18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°С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Дно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Палец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</a:tr>
              <a:tr h="518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</a:tr>
              <a:tr h="518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CBZ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OHBZA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</a:tr>
              <a:tr h="518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[CBZ+4OHBZA] 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</a:tr>
              <a:tr h="518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[CBZ+4OHBZA] (1:1)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</a:tr>
              <a:tr h="518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[CBZ+4OHBZA] (1:1)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/>
                </a:tc>
              </a:tr>
              <a:tr h="5180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[CBZ+4OHBZA] (1:1)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049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Иминостилбен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0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/>
          <p:cNvSpPr txBox="1">
            <a:spLocks/>
          </p:cNvSpPr>
          <p:nvPr/>
        </p:nvSpPr>
        <p:spPr>
          <a:xfrm>
            <a:off x="0" y="0"/>
            <a:ext cx="606674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11</a:t>
            </a:fld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26B1F45D-429B-46C0-9D43-DBC63105E3C4}"/>
              </a:ext>
            </a:extLst>
          </p:cNvPr>
          <p:cNvSpPr txBox="1">
            <a:spLocks/>
          </p:cNvSpPr>
          <p:nvPr/>
        </p:nvSpPr>
        <p:spPr>
          <a:xfrm>
            <a:off x="1035358" y="0"/>
            <a:ext cx="7101501" cy="6470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800" tIns="38400" rIns="76800" bIns="38400" rtlCol="0" anchor="ctr">
            <a:noAutofit/>
          </a:bodyPr>
          <a:lstStyle/>
          <a:p>
            <a:pPr algn="ctr"/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фазовой диаграммы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289278" y="1367870"/>
            <a:ext cx="4153310" cy="4716715"/>
            <a:chOff x="385654" y="1368187"/>
            <a:chExt cx="5537026" cy="4717807"/>
          </a:xfrm>
        </p:grpSpPr>
        <p:pic>
          <p:nvPicPr>
            <p:cNvPr id="12" name="Рисунок 11" descr="Описание: D:\Манин\наука\ПОСТДОК\!!Студенты\Смирнова Татьяна\3 курс 2 семестр\1605\PhaseDiagram_CBZ4OHBZA.tif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654" y="1368187"/>
              <a:ext cx="5537026" cy="39710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53866" y="5162450"/>
              <a:ext cx="5400600" cy="923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Фазовая диаграмма плавления перемолотой смеси (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CBZ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OHBZA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flipH="1" flipV="1">
            <a:off x="2365933" y="4197471"/>
            <a:ext cx="2592625" cy="503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080181" y="4679192"/>
            <a:ext cx="557454" cy="339160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7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3710868" y="3865343"/>
            <a:ext cx="1750481" cy="359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61350" y="4142297"/>
            <a:ext cx="448450" cy="339160"/>
          </a:xfrm>
          <a:prstGeom prst="rect">
            <a:avLst/>
          </a:prstGeom>
        </p:spPr>
        <p:txBody>
          <a:bodyPr wrap="none" lIns="76800" tIns="38400" rIns="76800" bIns="38400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7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51272"/>
            <a:ext cx="155165" cy="35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177274"/>
            <a:ext cx="155165" cy="35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36959"/>
              </p:ext>
            </p:extLst>
          </p:nvPr>
        </p:nvGraphicFramePr>
        <p:xfrm>
          <a:off x="5760286" y="1397878"/>
          <a:ext cx="2700652" cy="104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1600200" imgH="469900" progId="Equation.3">
                  <p:embed/>
                </p:oleObj>
              </mc:Choice>
              <mc:Fallback>
                <p:oleObj r:id="rId4" imgW="1600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0286" y="1397878"/>
                        <a:ext cx="2700652" cy="1043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5327396" y="2749030"/>
                <a:ext cx="3376986" cy="1222222"/>
              </a:xfrm>
              <a:prstGeom prst="rect">
                <a:avLst/>
              </a:prstGeom>
            </p:spPr>
            <p:txBody>
              <a:bodyPr wrap="square" lIns="76800" tIns="38400" rIns="76800" bIns="3840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ru-RU" sz="1700" i="1">
                        <a:latin typeface="Cambria Math"/>
                      </a:rPr>
                      <m:t>𝑙𝑛</m:t>
                    </m:r>
                    <m:d>
                      <m:dPr>
                        <m:ctrlPr>
                          <a:rPr lang="ru-RU" sz="17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700" i="1">
                            <a:latin typeface="Cambria Math"/>
                          </a:rPr>
                          <m:t>4</m:t>
                        </m:r>
                        <m:sSub>
                          <m:sSubPr>
                            <m:ctrlPr>
                              <a:rPr lang="ru-RU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1700" i="1">
                                <a:latin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ru-RU" sz="170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ru-RU" sz="17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1700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ru-RU" sz="17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700" i="1">
                                    <a:latin typeface="Cambria Math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ru-RU" sz="17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ru-RU" sz="17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17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1700" i="1">
                            <a:latin typeface="Cambria Math"/>
                          </a:rPr>
                          <m:t>2</m:t>
                        </m:r>
                        <m:r>
                          <a:rPr lang="ru-RU" sz="1700" i="1">
                            <a:latin typeface="Cambria Math"/>
                          </a:rPr>
                          <m:t>𝛥</m:t>
                        </m:r>
                        <m:sSubSup>
                          <m:sSubSupPr>
                            <m:ctrlPr>
                              <a:rPr lang="ru-RU" sz="17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ru-RU" sz="17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ru-RU" sz="1700" i="1">
                                <a:latin typeface="Cambria Math"/>
                              </a:rPr>
                              <m:t>𝑓𝑢𝑠</m:t>
                            </m:r>
                          </m:sub>
                          <m:sup>
                            <m:r>
                              <a:rPr lang="ru-RU" sz="1700" i="1">
                                <a:latin typeface="Cambria Math"/>
                              </a:rPr>
                              <m:t>𝑐𝑐</m:t>
                            </m:r>
                          </m:sup>
                        </m:sSubSup>
                      </m:num>
                      <m:den>
                        <m:r>
                          <a:rPr lang="ru-RU" sz="1700" i="1">
                            <a:latin typeface="Cambria Math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lang="ru-RU" sz="17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17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7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ru-RU" sz="17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17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1700" i="1">
                                    <a:latin typeface="Cambria Math"/>
                                  </a:rPr>
                                  <m:t>𝑓𝑢𝑠</m:t>
                                </m:r>
                              </m:sub>
                              <m:sup>
                                <m:r>
                                  <a:rPr lang="ru-RU" sz="1700" i="1">
                                    <a:latin typeface="Cambria Math"/>
                                  </a:rPr>
                                  <m:t>𝑐𝑐</m:t>
                                </m:r>
                              </m:sup>
                            </m:sSubSup>
                          </m:den>
                        </m:f>
                        <m:r>
                          <a:rPr lang="ru-RU" sz="17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ru-RU" sz="17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17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ru-RU" sz="17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17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ru-RU" sz="1700" i="1">
                                    <a:latin typeface="Cambria Math"/>
                                  </a:rPr>
                                  <m:t>𝑓𝑢𝑠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ru-R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Уравнения </a:t>
                </a:r>
                <a:r>
                  <a:rPr lang="ru-RU" sz="1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Шрёдера</a:t>
                </a:r>
                <a:r>
                  <a:rPr lang="ru-RU" sz="1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для линий Ликвидуса </a:t>
                </a:r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270" y="2749667"/>
                <a:ext cx="4502062" cy="1295804"/>
              </a:xfrm>
              <a:prstGeom prst="rect">
                <a:avLst/>
              </a:prstGeom>
              <a:blipFill rotWithShape="1">
                <a:blip r:embed="rId6"/>
                <a:stretch>
                  <a:fillRect b="-7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9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12</a:t>
            </a:fld>
            <a:endParaRPr lang="ru-RU" sz="3000" dirty="0">
              <a:solidFill>
                <a:schemeClr val="bg1"/>
              </a:solidFill>
            </a:endParaRPr>
          </a:p>
        </p:txBody>
      </p:sp>
      <p:grpSp>
        <p:nvGrpSpPr>
          <p:cNvPr id="3073" name="Группа 3072"/>
          <p:cNvGrpSpPr/>
          <p:nvPr/>
        </p:nvGrpSpPr>
        <p:grpSpPr>
          <a:xfrm>
            <a:off x="366477" y="889893"/>
            <a:ext cx="4946991" cy="6040907"/>
            <a:chOff x="190550" y="837506"/>
            <a:chExt cx="6595129" cy="6042305"/>
          </a:xfrm>
        </p:grpSpPr>
        <p:pic>
          <p:nvPicPr>
            <p:cNvPr id="17" name="Рисунок 16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19"/>
            <a:stretch/>
          </p:blipFill>
          <p:spPr bwMode="auto">
            <a:xfrm>
              <a:off x="203287" y="837506"/>
              <a:ext cx="2091647" cy="31759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190550" y="4293890"/>
              <a:ext cx="3960440" cy="2585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(1) Фотография трубки Шленка с исследуемым образцом. (2) Дифрактограммы коформеров, образца в донной фазе, на охлаждающем пальце и дифрактограмм сокристалла и иминостилбена.</a:t>
              </a:r>
            </a:p>
          </p:txBody>
        </p:sp>
        <p:pic>
          <p:nvPicPr>
            <p:cNvPr id="21" name="Рисунок 2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916" y="867578"/>
              <a:ext cx="4487763" cy="323087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75" name="Группа 3074"/>
          <p:cNvGrpSpPr/>
          <p:nvPr/>
        </p:nvGrpSpPr>
        <p:grpSpPr>
          <a:xfrm>
            <a:off x="3290914" y="174040"/>
            <a:ext cx="5727437" cy="7084376"/>
            <a:chOff x="4538817" y="189434"/>
            <a:chExt cx="7635588" cy="7086016"/>
          </a:xfrm>
        </p:grpSpPr>
        <p:pic>
          <p:nvPicPr>
            <p:cNvPr id="19" name="Рисунок 18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9" t="10800" r="11391" b="3801"/>
            <a:stretch>
              <a:fillRect/>
            </a:stretch>
          </p:blipFill>
          <p:spPr bwMode="auto">
            <a:xfrm>
              <a:off x="7918446" y="189434"/>
              <a:ext cx="4104456" cy="3086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52" t="4189" r="4666" b="3757"/>
            <a:stretch>
              <a:fillRect/>
            </a:stretch>
          </p:blipFill>
          <p:spPr bwMode="auto">
            <a:xfrm>
              <a:off x="7766944" y="3573810"/>
              <a:ext cx="4407461" cy="3086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Прямоугольник 17"/>
            <p:cNvSpPr/>
            <p:nvPr/>
          </p:nvSpPr>
          <p:spPr>
            <a:xfrm rot="10800000" flipV="1">
              <a:off x="4538817" y="4135402"/>
              <a:ext cx="3136434" cy="3140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Кривые плавления  сокристалла [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CBZ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+4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OHBZA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] в различном стехиометрическом соотношении (1); Фазовая диаграмма плавления физической смеси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CBZ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 4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OHBZA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sp>
        <p:nvSpPr>
          <p:cNvPr id="5" name="Рамка 4"/>
          <p:cNvSpPr/>
          <p:nvPr/>
        </p:nvSpPr>
        <p:spPr>
          <a:xfrm>
            <a:off x="7056599" y="342859"/>
            <a:ext cx="308738" cy="2438219"/>
          </a:xfrm>
          <a:prstGeom prst="fram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084365" y="5012809"/>
            <a:ext cx="2592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084365" y="4868827"/>
            <a:ext cx="25926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084365" y="6020688"/>
            <a:ext cx="259262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11942" y="5651442"/>
            <a:ext cx="486117" cy="354549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3909" y="5012810"/>
            <a:ext cx="411036" cy="47766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6854" y="4534860"/>
            <a:ext cx="378091" cy="47766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9516"/>
            <a:ext cx="6049459" cy="9093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21"/>
          <p:cNvSpPr txBox="1">
            <a:spLocks/>
          </p:cNvSpPr>
          <p:nvPr/>
        </p:nvSpPr>
        <p:spPr>
          <a:xfrm>
            <a:off x="0" y="0"/>
            <a:ext cx="821016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13</a:t>
            </a:fld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970" y="958818"/>
            <a:ext cx="4483054" cy="5802194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чистом виде карбамазепин стабилен до 130 °С при дальнейшем повышении температуры происходит полиморфный переход из формы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Обнаружено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процесс образования сокристалла методом сублимации могут влиять не только температура эксперимента, стехиометрический состав, но также и другие препаративные условия, такие как скорость нагрева, продолжительность эксперимента, чистота образцов, уровень вакуума и другие. Поэтому для каждого эксперимента необходимо подбирать уникальные условия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8036" indent="-288036">
              <a:buFont typeface="+mj-lt"/>
              <a:buAutoNum type="arabicPeriod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информации о термодинамических параметрах процесса сублимации индивидуальных соединений произведен подбор коформеров для исследования с карбамазепином. Выбран компонент с 4-гидроксибендамидом, у которого энтальпия и энергия Гиббса процесса сублимации очень близки (в пределах ошибки) с карбамазепином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6507" y="1056372"/>
            <a:ext cx="4374375" cy="401709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применимости метода косублимации. Показано, что для систем с карбамазепином метод косублимации приводит к термической деградации карбамазепина при температурах, значительно меньших, чем это происходит у карбамазепина в чистом виде, которые численно равны значениям эвтектического плавления физической смеси компонентов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Проведенный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по ресублимации сокристалла с карбамазепином показал повышение термической стабильности карбамазепина до температуры эвтектического плавления сокристалла с избытком любого из коформеров. </a:t>
            </a:r>
          </a:p>
        </p:txBody>
      </p:sp>
    </p:spTree>
    <p:extLst>
      <p:ext uri="{BB962C8B-B14F-4D97-AF65-F5344CB8AC3E}">
        <p14:creationId xmlns:p14="http://schemas.microsoft.com/office/powerpoint/2010/main" val="90709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789412" y="1350772"/>
            <a:ext cx="7743893" cy="25889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990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Подтема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сублимации для получения сокристаллов</a:t>
            </a:r>
            <a:r>
              <a:rPr lang="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67;p13"/>
          <p:cNvSpPr txBox="1">
            <a:spLocks/>
          </p:cNvSpPr>
          <p:nvPr/>
        </p:nvSpPr>
        <p:spPr>
          <a:xfrm>
            <a:off x="228185" y="4509120"/>
            <a:ext cx="5567951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buClr>
                <a:srgbClr val="FFFFFF"/>
              </a:buClr>
              <a:buSzPts val="990"/>
            </a:pP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НИ-41: </a:t>
            </a:r>
            <a:r>
              <a:rPr lang="ru-RU" sz="18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Промзелева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Е.С.</a:t>
            </a:r>
          </a:p>
          <a:p>
            <a:pPr>
              <a:buClr>
                <a:srgbClr val="FFFFFF"/>
              </a:buClr>
              <a:buSzPts val="990"/>
            </a:pP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к.х.н., </a:t>
            </a:r>
            <a:r>
              <a:rPr lang="ru-RU" sz="18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ст.н.сотр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Манин А.Н</a:t>
            </a:r>
            <a:r>
              <a:rPr lang="ru-RU" sz="1800" kern="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kern="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9" y="681965"/>
            <a:ext cx="1536353" cy="691467"/>
          </a:xfrm>
          <a:prstGeom prst="rect">
            <a:avLst/>
          </a:prstGeom>
        </p:spPr>
      </p:pic>
      <p:sp>
        <p:nvSpPr>
          <p:cNvPr id="6" name="Номер слайда 21"/>
          <p:cNvSpPr txBox="1">
            <a:spLocks/>
          </p:cNvSpPr>
          <p:nvPr/>
        </p:nvSpPr>
        <p:spPr>
          <a:xfrm>
            <a:off x="0" y="0"/>
            <a:ext cx="611559" cy="62068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14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9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990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4294967295"/>
          </p:nvPr>
        </p:nvSpPr>
        <p:spPr>
          <a:xfrm>
            <a:off x="138025" y="1439855"/>
            <a:ext cx="3916363" cy="4184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Актуальным вопросом является изучение особенностей применения новых методов скрининга и получения многокомпонентных кристаллов, которые, как правило, имеют набор ограничений и допущений. 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 descr="https://sun9-east.userapi.com/sun9-35/s/v1/ig2/Iokol9DMNqsIVyH77Xfj7senfqaHt6Yp_O0iHGEIvLVXQeiq-dLzq3TleADdkcL7nQVKXISCvQP2S0iQw5nw7A-A.jpg?size=1080x871&amp;quality=96&amp;type=album"/>
          <p:cNvPicPr>
            <a:picLocks noChangeAspect="1" noChangeArrowheads="1"/>
          </p:cNvPicPr>
          <p:nvPr/>
        </p:nvPicPr>
        <p:blipFill>
          <a:blip r:embed="rId3"/>
          <a:srcRect b="20531"/>
          <a:stretch>
            <a:fillRect/>
          </a:stretch>
        </p:blipFill>
        <p:spPr bwMode="auto">
          <a:xfrm>
            <a:off x="4093644" y="931772"/>
            <a:ext cx="4791564" cy="4094552"/>
          </a:xfrm>
          <a:prstGeom prst="rect">
            <a:avLst/>
          </a:prstGeom>
          <a:noFill/>
        </p:spPr>
      </p:pic>
      <p:sp>
        <p:nvSpPr>
          <p:cNvPr id="6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15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4294967295"/>
          </p:nvPr>
        </p:nvSpPr>
        <p:spPr>
          <a:xfrm>
            <a:off x="4547621" y="2177768"/>
            <a:ext cx="4109579" cy="33042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данной работы - оценка применимости метода сублимации для получения новых многокомпонентных кристаллов с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левофлоксацином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" y="-153887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715996" y="1219201"/>
          <a:ext cx="2708695" cy="1977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4" imgW="2010240" imgH="1088640" progId="">
                  <p:embed/>
                </p:oleObj>
              </mc:Choice>
              <mc:Fallback>
                <p:oleObj r:id="rId4" imgW="2010240" imgH="1088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96" y="1219201"/>
                        <a:ext cx="2708695" cy="1977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" y="-153887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828139" y="4209693"/>
          <a:ext cx="2381199" cy="1357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6" imgW="1468800" imgH="622080" progId="">
                  <p:embed/>
                </p:oleObj>
              </mc:Choice>
              <mc:Fallback>
                <p:oleObj r:id="rId6" imgW="1468800" imgH="622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139" y="4209693"/>
                        <a:ext cx="2381199" cy="13572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98728" y="3384843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Рис.1. Химическая структура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левофлоксацина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0692" y="5616208"/>
            <a:ext cx="2428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Рис.2. Химическая структура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тирамина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16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6815" y="1803479"/>
            <a:ext cx="60988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AutoNum type="arabicPeriod"/>
            </a:pP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Провести скрининг многокомпонентных кристаллов с </a:t>
            </a:r>
            <a:r>
              <a:rPr lang="ru-RU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левофлоксацином</a:t>
            </a: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различными методами. </a:t>
            </a:r>
          </a:p>
          <a:p>
            <a:pPr marL="342900" indent="-342900">
              <a:buClr>
                <a:srgbClr val="000000"/>
              </a:buClr>
              <a:buFont typeface="Arial"/>
              <a:buAutoNum type="arabicPeriod"/>
            </a:pPr>
            <a:endParaRPr lang="ru-RU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2. Охарактеризовать новый многокомпонентный кристалл различными методами. </a:t>
            </a:r>
          </a:p>
          <a:p>
            <a:pPr>
              <a:buClr>
                <a:srgbClr val="000000"/>
              </a:buClr>
              <a:buFont typeface="Arial"/>
              <a:buNone/>
            </a:pPr>
            <a:endParaRPr lang="ru-RU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3. Протестировать метод сублимации, как способ получения многокомпонентного кристалла </a:t>
            </a:r>
            <a:r>
              <a:rPr lang="ru-RU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левофлоксацина</a:t>
            </a: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548" y="986844"/>
            <a:ext cx="8117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Font typeface="Arial"/>
              <a:buNone/>
            </a:pPr>
            <a:r>
              <a:rPr 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 рамках данной работы были поставлены следующие задачи: </a:t>
            </a:r>
          </a:p>
        </p:txBody>
      </p:sp>
      <p:sp>
        <p:nvSpPr>
          <p:cNvPr id="6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17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6;p15"/>
          <p:cNvSpPr txBox="1"/>
          <p:nvPr/>
        </p:nvSpPr>
        <p:spPr>
          <a:xfrm>
            <a:off x="8405175" y="5577933"/>
            <a:ext cx="413100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32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3500" kern="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322" name="Picture 2" descr="http://www.isc-ras.ru/sites/default/files/styles/device_full/public/device/1453/planetary-micro-mill-pulverisete-7-classic-line.jpg?itok=ruJmgcFe"/>
          <p:cNvPicPr>
            <a:picLocks noChangeAspect="1" noChangeArrowheads="1"/>
          </p:cNvPicPr>
          <p:nvPr/>
        </p:nvPicPr>
        <p:blipFill>
          <a:blip r:embed="rId2"/>
          <a:srcRect l="21037" r="19990"/>
          <a:stretch>
            <a:fillRect/>
          </a:stretch>
        </p:blipFill>
        <p:spPr bwMode="auto">
          <a:xfrm>
            <a:off x="686206" y="150022"/>
            <a:ext cx="1475117" cy="3335149"/>
          </a:xfrm>
          <a:prstGeom prst="rect">
            <a:avLst/>
          </a:prstGeom>
          <a:noFill/>
        </p:spPr>
      </p:pic>
      <p:pic>
        <p:nvPicPr>
          <p:cNvPr id="56324" name="Picture 4" descr="http://www.isc-ras.ru/sites/default/files/styles/device_full/public/device/1454/dsc-pyris-4000.jpg?itok=NTGWz3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239667"/>
            <a:ext cx="2665263" cy="2256589"/>
          </a:xfrm>
          <a:prstGeom prst="rect">
            <a:avLst/>
          </a:prstGeom>
          <a:noFill/>
        </p:spPr>
      </p:pic>
      <p:pic>
        <p:nvPicPr>
          <p:cNvPr id="56326" name="Picture 6" descr="http://www.isc-ras.ru/sites/default/files/styles/device_full/public/device/1464/polarizing-microscope-altami-polar-3.jpg?itok=N6AsLo-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5371" y="3151518"/>
            <a:ext cx="2773828" cy="2607399"/>
          </a:xfrm>
          <a:prstGeom prst="rect">
            <a:avLst/>
          </a:prstGeom>
          <a:noFill/>
        </p:spPr>
      </p:pic>
      <p:pic>
        <p:nvPicPr>
          <p:cNvPr id="56328" name="Picture 8" descr="http://www.isc-ras.ru/sites/default/files/styles/device_full/public/device/1471/hot-stage-system-mikrostat-n-350.jpg?itok=Hrtaf8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078" y="2496256"/>
            <a:ext cx="1807755" cy="1992549"/>
          </a:xfrm>
          <a:prstGeom prst="rect">
            <a:avLst/>
          </a:prstGeom>
          <a:noFill/>
        </p:spPr>
      </p:pic>
      <p:pic>
        <p:nvPicPr>
          <p:cNvPr id="56330" name="Picture 10" descr="http://www.isc-ras.ru/sites/default/files/styles/device_full/public/deviceckp/5199/rentgenovskiy-difraktometr-d2-phaser.jpg?itok=UmdNk9B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7744" y="371713"/>
            <a:ext cx="2211542" cy="2219865"/>
          </a:xfrm>
          <a:prstGeom prst="rect">
            <a:avLst/>
          </a:prstGeom>
          <a:noFill/>
        </p:spPr>
      </p:pic>
      <p:pic>
        <p:nvPicPr>
          <p:cNvPr id="56334" name="Picture 14" descr="http://www.isc-ras.ru/sites/default/files/styles/device_full/public/deviceckp/1696/termomikrovesy-tg-209-f1-iris.jpg?itok=7hTI6aW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276" y="3867513"/>
            <a:ext cx="2749123" cy="2745691"/>
          </a:xfrm>
          <a:prstGeom prst="rect">
            <a:avLst/>
          </a:prstGeom>
          <a:noFill/>
        </p:spPr>
      </p:pic>
      <p:pic>
        <p:nvPicPr>
          <p:cNvPr id="54273" name="Объект 4"/>
          <p:cNvPicPr>
            <a:picLocks noChangeArrowheads="1"/>
          </p:cNvPicPr>
          <p:nvPr/>
        </p:nvPicPr>
        <p:blipFill>
          <a:blip r:embed="rId8"/>
          <a:srcRect l="52888" r="35115" b="-658"/>
          <a:stretch>
            <a:fillRect/>
          </a:stretch>
        </p:blipFill>
        <p:spPr bwMode="auto">
          <a:xfrm>
            <a:off x="6814867" y="4681268"/>
            <a:ext cx="905774" cy="201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21"/>
          <p:cNvSpPr txBox="1">
            <a:spLocks/>
          </p:cNvSpPr>
          <p:nvPr/>
        </p:nvSpPr>
        <p:spPr>
          <a:xfrm>
            <a:off x="0" y="0"/>
            <a:ext cx="611559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18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Скрининг методом ДСК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Объект 2"/>
          <p:cNvPicPr>
            <a:picLocks noChangeArrowheads="1"/>
          </p:cNvPicPr>
          <p:nvPr/>
        </p:nvPicPr>
        <p:blipFill>
          <a:blip r:embed="rId3"/>
          <a:srcRect b="-267"/>
          <a:stretch>
            <a:fillRect/>
          </a:stretch>
        </p:blipFill>
        <p:spPr bwMode="auto">
          <a:xfrm>
            <a:off x="638355" y="1575759"/>
            <a:ext cx="39243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270742" y="2999675"/>
            <a:ext cx="30192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Рис. 3. ДСК анализ для системы (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LFX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TYA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): (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LFX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(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TYA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(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(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LFX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TYA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 (1:1).</a:t>
            </a:r>
            <a:endParaRPr lang="ru-RU" sz="1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19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6884" y="2565104"/>
            <a:ext cx="7772400" cy="1470026"/>
          </a:xfrm>
        </p:spPr>
        <p:txBody>
          <a:bodyPr>
            <a:normAutofit/>
          </a:bodyPr>
          <a:lstStyle/>
          <a:p>
            <a:r>
              <a:rPr lang="ru-RU" sz="2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Подтема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Применение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термических методов для скрининга и получения многокомпонентных кристаллов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34125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4" y="416890"/>
            <a:ext cx="1309540" cy="5891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601600" y="4149080"/>
            <a:ext cx="507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ts val="99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гр. НИ-41: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Ю.И.</a:t>
            </a:r>
          </a:p>
          <a:p>
            <a:pPr algn="r">
              <a:buSzPts val="990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ВКР: к.х.н.,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ст.н.сотр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Манин А.Н.</a:t>
            </a:r>
          </a:p>
          <a:p>
            <a:pPr algn="r">
              <a:buSzPts val="990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</a:t>
            </a:r>
            <a:r>
              <a:rPr lang="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термомикроскопии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1" name="Рисунок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0621" y="1529751"/>
            <a:ext cx="5686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1667" y="3085793"/>
            <a:ext cx="2457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Рис. 4. </a:t>
            </a:r>
            <a:r>
              <a:rPr lang="ru-RU" sz="1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Термомикроскопия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для (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LFX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TYA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).</a:t>
            </a:r>
            <a:endParaRPr lang="ru-RU" sz="1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20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методом перемола с добавлением растворителя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7973" y="1908277"/>
          <a:ext cx="8143337" cy="2967345"/>
        </p:xfrm>
        <a:graphic>
          <a:graphicData uri="http://schemas.openxmlformats.org/drawingml/2006/table">
            <a:tbl>
              <a:tblPr/>
              <a:tblGrid>
                <a:gridCol w="1631032"/>
                <a:gridCol w="2033264"/>
                <a:gridCol w="2278168"/>
                <a:gridCol w="2200873"/>
              </a:tblGrid>
              <a:tr h="679649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9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аблица</a:t>
                      </a: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Результаты перемола в различных растворителях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0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9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LAG </a:t>
                      </a:r>
                      <a:r>
                        <a:rPr lang="en-US" sz="19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EtOH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LAG </a:t>
                      </a:r>
                      <a:r>
                        <a:rPr lang="en-US" sz="19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MeOH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en-US" sz="19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LAG </a:t>
                      </a: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900" baseline="-250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(1:1)</a:t>
                      </a:r>
                      <a:endParaRPr lang="ru-RU" sz="150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 (1:1) </a:t>
                      </a:r>
                      <a:r>
                        <a:rPr lang="en-US" sz="190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 I</a:t>
                      </a:r>
                      <a:endParaRPr lang="ru-RU" sz="150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 dirty="0" err="1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MeOH</a:t>
                      </a: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 (1:1:1)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 (1:1) </a:t>
                      </a:r>
                      <a:r>
                        <a:rPr lang="en-US" sz="19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 I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303" marR="683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9347" y="4980320"/>
            <a:ext cx="5456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400" kern="0" dirty="0" smtClean="0">
                <a:solidFill>
                  <a:srgbClr val="424242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Arial"/>
              </a:rPr>
              <a:t>LAG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Arial"/>
              </a:rPr>
              <a:t> – </a:t>
            </a:r>
            <a:r>
              <a:rPr lang="en-US" sz="1400" kern="0" dirty="0" smtClean="0">
                <a:solidFill>
                  <a:srgbClr val="424242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Arial"/>
              </a:rPr>
              <a:t>liquid-assisted grinding 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Arial"/>
              </a:rPr>
              <a:t>(перемол с добавлением растворителя)</a:t>
            </a:r>
            <a:endParaRPr lang="ru-RU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21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66436" y="-70170"/>
            <a:ext cx="8411128" cy="18069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990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Термический анализ многокомпонентных кристаллов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левофлоксацина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тирамином</a:t>
            </a:r>
            <a:endParaRPr 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Picture 1"/>
          <p:cNvPicPr>
            <a:picLocks noChangeArrowheads="1"/>
          </p:cNvPicPr>
          <p:nvPr/>
        </p:nvPicPr>
        <p:blipFill>
          <a:blip r:embed="rId3"/>
          <a:srcRect b="-339"/>
          <a:stretch>
            <a:fillRect/>
          </a:stretch>
        </p:blipFill>
        <p:spPr bwMode="auto">
          <a:xfrm>
            <a:off x="396818" y="2346385"/>
            <a:ext cx="4589253" cy="42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652460" y="3568874"/>
            <a:ext cx="3129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Рис. 5. Кривая ТГ для [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LFX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</a:t>
            </a:r>
            <a:r>
              <a:rPr lang="en-US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TYA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+</a:t>
            </a:r>
            <a:r>
              <a:rPr lang="en-US" sz="14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MeOH</a:t>
            </a: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] (1:1:1)</a:t>
            </a:r>
            <a:endParaRPr lang="ru-RU" sz="1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22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3"/>
          <a:srcRect l="-1736" b="2118"/>
          <a:stretch>
            <a:fillRect/>
          </a:stretch>
        </p:blipFill>
        <p:spPr bwMode="auto">
          <a:xfrm>
            <a:off x="4761780" y="1552756"/>
            <a:ext cx="3581400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2951" y="4580493"/>
          <a:ext cx="4040038" cy="2642935"/>
        </p:xfrm>
        <a:graphic>
          <a:graphicData uri="http://schemas.openxmlformats.org/drawingml/2006/table">
            <a:tbl>
              <a:tblPr/>
              <a:tblGrid>
                <a:gridCol w="4040038"/>
              </a:tblGrid>
              <a:tr h="2642935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Рис. </a:t>
                      </a:r>
                      <a:r>
                        <a:rPr lang="ru-RU" sz="19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Экспериментальные (а) кривые ДСК и (б) модели рентгенофазового анализа (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PXRD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 для новых форм 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 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((1) 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(2) 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(3) [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 (1:1) форма 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(4) [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MeOH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 (1:1:1), (5) [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LFX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TYA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 (1:1) форма </a:t>
                      </a:r>
                      <a:r>
                        <a:rPr lang="en-US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9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ru-RU" sz="1500" dirty="0"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" y="1201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kern="0" smtClean="0">
              <a:solidFill>
                <a:srgbClr val="4285F4"/>
              </a:solidFill>
              <a:cs typeface="Arial" pitchFamily="34" charset="0"/>
              <a:sym typeface="Arial"/>
            </a:endParaRPr>
          </a:p>
        </p:txBody>
      </p:sp>
      <p:pic>
        <p:nvPicPr>
          <p:cNvPr id="25" name="Рисунок 24"/>
          <p:cNvPicPr/>
          <p:nvPr/>
        </p:nvPicPr>
        <p:blipFill>
          <a:blip r:embed="rId4"/>
          <a:srcRect b="2243"/>
          <a:stretch>
            <a:fillRect/>
          </a:stretch>
        </p:blipFill>
        <p:spPr bwMode="auto">
          <a:xfrm>
            <a:off x="590822" y="390466"/>
            <a:ext cx="3476625" cy="37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23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Краткое описание путей образования [LFX+TYA]</a:t>
            </a:r>
            <a:endParaRPr lang="ru-RU" sz="2500" dirty="0"/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/>
          <a:srcRect b="-269"/>
          <a:stretch>
            <a:fillRect/>
          </a:stretch>
        </p:blipFill>
        <p:spPr bwMode="auto">
          <a:xfrm>
            <a:off x="1405218" y="1011661"/>
            <a:ext cx="5963770" cy="434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6265" y="5697376"/>
            <a:ext cx="3226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ru-RU" sz="1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Рис. 7. Краткое описание путей образования [LFX+TYA]</a:t>
            </a:r>
            <a:endParaRPr lang="ru-RU" sz="1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7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24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7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4294967295"/>
          </p:nvPr>
        </p:nvSpPr>
        <p:spPr>
          <a:xfrm>
            <a:off x="157885" y="1070090"/>
            <a:ext cx="4585157" cy="2613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Методами кристаллизации из раствора и перемола с добавлением растворителя получены многокомпонентные кристаллы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левофлоксацина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тирамином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[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LFX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TYA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(1:1) форма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метанольный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сольват [</a:t>
            </a:r>
            <a:r>
              <a:rPr lang="ru-RU" sz="14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LFX+TYA+MeOH</a:t>
            </a:r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 (1:1:1).</a:t>
            </a:r>
            <a:endParaRPr lang="ru-RU" sz="14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2;p28"/>
          <p:cNvSpPr txBox="1">
            <a:spLocks/>
          </p:cNvSpPr>
          <p:nvPr/>
        </p:nvSpPr>
        <p:spPr>
          <a:xfrm>
            <a:off x="158637" y="3283215"/>
            <a:ext cx="4546113" cy="28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737373"/>
              </a:buClr>
              <a:buFont typeface="Roboto"/>
              <a:buNone/>
            </a:pPr>
            <a:r>
              <a:rPr lang="ru-RU" sz="1300" kern="0" dirty="0">
                <a:solidFill>
                  <a:srgbClr val="4242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Полученные многокомпонентные кристаллы проанализированы методами рентгеновской дифракции от поли- и монокристаллов, методами дифференциальной сканирующей калориметрии и </a:t>
            </a:r>
            <a:r>
              <a:rPr lang="ru-RU" sz="1400" kern="0" dirty="0" err="1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термомикроскопии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Показано, что молекула растворителя в сольвате связана с молекулами компонентов сильнее, чем в чистом виде, что говорит о структурообразующую роль молекулы растворителя. </a:t>
            </a:r>
            <a:endParaRPr lang="ru-RU" sz="1400" b="1" kern="0" dirty="0" smtClean="0">
              <a:solidFill>
                <a:srgbClr val="424242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Clr>
                <a:srgbClr val="737373"/>
              </a:buClr>
              <a:buFont typeface="Roboto"/>
              <a:buNone/>
            </a:pPr>
            <a:endParaRPr lang="ru-RU" sz="1300" kern="0" dirty="0">
              <a:solidFill>
                <a:srgbClr val="424242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Clr>
                <a:srgbClr val="737373"/>
              </a:buClr>
              <a:buFont typeface="Roboto"/>
              <a:buNone/>
            </a:pPr>
            <a:endParaRPr lang="ru-RU" sz="1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162;p28"/>
          <p:cNvSpPr txBox="1">
            <a:spLocks/>
          </p:cNvSpPr>
          <p:nvPr/>
        </p:nvSpPr>
        <p:spPr>
          <a:xfrm>
            <a:off x="4725789" y="1061061"/>
            <a:ext cx="4117663" cy="400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14300" indent="0">
              <a:buClr>
                <a:srgbClr val="737373"/>
              </a:buClr>
              <a:buFont typeface="Roboto"/>
              <a:buNone/>
            </a:pPr>
            <a:r>
              <a:rPr lang="ru-RU" sz="1400" kern="0" dirty="0">
                <a:solidFill>
                  <a:srgbClr val="4242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</a:rPr>
              <a:t> 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Обнаружено, что в процессе </a:t>
            </a:r>
            <a:r>
              <a:rPr lang="ru-RU" sz="1400" kern="0" dirty="0" err="1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десольватации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400" kern="0" dirty="0" err="1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LFX+TYA+MeOH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] (1:1:1) происходит образование многокомпонентного кристалла [</a:t>
            </a:r>
            <a:r>
              <a:rPr lang="en-US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LFX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TYA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] (1:1) формы </a:t>
            </a:r>
            <a:r>
              <a:rPr lang="en-US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 Сделано предположение о том, что полиморфная форма I [LFX+TYA] (1:1) является </a:t>
            </a:r>
            <a:r>
              <a:rPr lang="ru-RU" sz="1400" kern="0" dirty="0" err="1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термодинамически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более стабильной, по сравнению с формой </a:t>
            </a:r>
            <a:r>
              <a:rPr lang="en-US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Clr>
                <a:srgbClr val="737373"/>
              </a:buClr>
              <a:buFont typeface="Roboto"/>
              <a:buNone/>
            </a:pPr>
            <a:r>
              <a:rPr lang="ru-RU" sz="1400" kern="0" dirty="0" smtClean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kern="0" dirty="0">
              <a:solidFill>
                <a:srgbClr val="42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Clr>
                <a:srgbClr val="737373"/>
              </a:buClr>
              <a:buFont typeface="Roboto"/>
              <a:buNone/>
            </a:pPr>
            <a:endParaRPr lang="ru-RU" sz="15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761782" y="4102086"/>
            <a:ext cx="4201064" cy="107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15200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4. Доказано, что использование метода сублимации для получения многокомпонентного кристалла приводит к образованию только полиморфной формы </a:t>
            </a:r>
            <a:r>
              <a:rPr lang="en-US" sz="1400" kern="0" dirty="0" smtClean="0">
                <a:solidFill>
                  <a:srgbClr val="424242">
                    <a:lumMod val="50000"/>
                  </a:srgb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II</a:t>
            </a:r>
            <a:r>
              <a:rPr lang="ru-RU" sz="1400" kern="0" dirty="0" smtClean="0">
                <a:solidFill>
                  <a:srgbClr val="424242">
                    <a:lumMod val="50000"/>
                  </a:srgbClr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[LFX+TYA] (1:1).</a:t>
            </a:r>
          </a:p>
        </p:txBody>
      </p:sp>
      <p:sp>
        <p:nvSpPr>
          <p:cNvPr id="8" name="Номер слайда 21"/>
          <p:cNvSpPr txBox="1">
            <a:spLocks/>
          </p:cNvSpPr>
          <p:nvPr/>
        </p:nvSpPr>
        <p:spPr>
          <a:xfrm>
            <a:off x="0" y="0"/>
            <a:ext cx="713845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25</a:t>
            </a:fld>
            <a:endParaRPr lang="ru-RU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89E01B70-EA33-4571-927A-E88173D9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759" y="58746"/>
            <a:ext cx="6218800" cy="829459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27513" cy="685717"/>
          </a:xfrm>
          <a:solidFill>
            <a:schemeClr val="accent2"/>
          </a:solidFill>
        </p:spPr>
        <p:txBody>
          <a:bodyPr/>
          <a:lstStyle/>
          <a:p>
            <a:pPr algn="ctr"/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/>
              <a:t>3</a:t>
            </a:fld>
            <a:endParaRPr lang="ru-RU" sz="3000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444866" y="979419"/>
            <a:ext cx="4699134" cy="5573267"/>
            <a:chOff x="5087094" y="928052"/>
            <a:chExt cx="6264696" cy="5574557"/>
          </a:xfrm>
        </p:grpSpPr>
        <p:sp>
          <p:nvSpPr>
            <p:cNvPr id="23" name="TextBox 22"/>
            <p:cNvSpPr txBox="1"/>
            <p:nvPr/>
          </p:nvSpPr>
          <p:spPr>
            <a:xfrm>
              <a:off x="6023197" y="5302002"/>
              <a:ext cx="4749895" cy="1200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1. Сравнительная популярность использования методик получения сокристаллов, встречающаяся 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литературе 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Рисунок 2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094" y="928052"/>
              <a:ext cx="6264696" cy="41579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Блок-схема: альтернативный процесс 1"/>
          <p:cNvSpPr/>
          <p:nvPr/>
        </p:nvSpPr>
        <p:spPr>
          <a:xfrm>
            <a:off x="1524586" y="3285017"/>
            <a:ext cx="1512365" cy="86389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Сокристаллы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>
            <a:endCxn id="7" idx="0"/>
          </p:cNvCxnSpPr>
          <p:nvPr/>
        </p:nvCxnSpPr>
        <p:spPr>
          <a:xfrm flipH="1">
            <a:off x="648157" y="3921797"/>
            <a:ext cx="893399" cy="1214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Блок-схема: альтернативный процесс 6"/>
          <p:cNvSpPr/>
          <p:nvPr/>
        </p:nvSpPr>
        <p:spPr>
          <a:xfrm>
            <a:off x="0" y="5136383"/>
            <a:ext cx="1296313" cy="107987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лучшенные параметры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растворения</a:t>
            </a:r>
            <a:endParaRPr lang="ru-RU" dirty="0"/>
          </a:p>
        </p:txBody>
      </p:sp>
      <p:cxnSp>
        <p:nvCxnSpPr>
          <p:cNvPr id="9" name="Прямая со стрелкой 8"/>
          <p:cNvCxnSpPr>
            <a:endCxn id="10" idx="0"/>
          </p:cNvCxnSpPr>
          <p:nvPr/>
        </p:nvCxnSpPr>
        <p:spPr>
          <a:xfrm>
            <a:off x="3036951" y="3934267"/>
            <a:ext cx="1129951" cy="11157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Блок-схема: альтернативный процесс 9"/>
          <p:cNvSpPr/>
          <p:nvPr/>
        </p:nvSpPr>
        <p:spPr>
          <a:xfrm>
            <a:off x="3275687" y="5050016"/>
            <a:ext cx="1782430" cy="1166237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Модифицированные механические свойства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470573" y="5352357"/>
            <a:ext cx="1620391" cy="145063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Улучшенная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и термическая стабильность соединений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2" idx="2"/>
            <a:endCxn id="12" idx="0"/>
          </p:cNvCxnSpPr>
          <p:nvPr/>
        </p:nvCxnSpPr>
        <p:spPr>
          <a:xfrm>
            <a:off x="2280769" y="4148913"/>
            <a:ext cx="0" cy="12034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Блок-схема: перфолента 17"/>
          <p:cNvSpPr/>
          <p:nvPr/>
        </p:nvSpPr>
        <p:spPr>
          <a:xfrm>
            <a:off x="1992991" y="979419"/>
            <a:ext cx="540130" cy="719913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Блок-схема: перфолента 18"/>
          <p:cNvSpPr/>
          <p:nvPr/>
        </p:nvSpPr>
        <p:spPr>
          <a:xfrm>
            <a:off x="2010810" y="2013982"/>
            <a:ext cx="539918" cy="799493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172743" y="1726016"/>
            <a:ext cx="216052" cy="287965"/>
            <a:chOff x="2926854" y="1870432"/>
            <a:chExt cx="288032" cy="28803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926854" y="2014448"/>
              <a:ext cx="288032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070871" y="1870432"/>
              <a:ext cx="0" cy="2880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5" name="Стрелка вниз 34"/>
          <p:cNvSpPr/>
          <p:nvPr/>
        </p:nvSpPr>
        <p:spPr>
          <a:xfrm>
            <a:off x="2195426" y="2813474"/>
            <a:ext cx="216052" cy="471543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213387E-995C-4D13-B1E1-734A92043F2B}"/>
              </a:ext>
            </a:extLst>
          </p:cNvPr>
          <p:cNvSpPr txBox="1"/>
          <p:nvPr/>
        </p:nvSpPr>
        <p:spPr>
          <a:xfrm>
            <a:off x="4247921" y="1269260"/>
            <a:ext cx="3864800" cy="4017090"/>
          </a:xfrm>
          <a:prstGeom prst="rect">
            <a:avLst/>
          </a:prstGeom>
          <a:noFill/>
        </p:spPr>
        <p:txBody>
          <a:bodyPr wrap="square" lIns="76800" tIns="38400" rIns="76800" bIns="38400">
            <a:spAutoFit/>
          </a:bodyPr>
          <a:lstStyle/>
          <a:p>
            <a:pPr algn="just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нашей работы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оценка применимости метода сублимации как способа получения сокристаллической формы карбамазепина.</a:t>
            </a:r>
          </a:p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Проанализировать термическую стабильность карбамазепина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Апробация метода косублимации на модельных системах.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Выбор подходящего для карбамазепина коформера.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эксперимента по косублимации и ресублимации двойной системы с карбамазепином. </a:t>
            </a:r>
          </a:p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9E01B70-EA33-4571-927A-E88173D95DDB}"/>
              </a:ext>
            </a:extLst>
          </p:cNvPr>
          <p:cNvSpPr txBox="1">
            <a:spLocks/>
          </p:cNvSpPr>
          <p:nvPr/>
        </p:nvSpPr>
        <p:spPr>
          <a:xfrm>
            <a:off x="1599759" y="58746"/>
            <a:ext cx="6218800" cy="82945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800" tIns="38400" rIns="76800" bIns="38400" rtlCol="0" anchor="ctr">
            <a:normAutofit/>
          </a:bodyPr>
          <a:lstStyle/>
          <a:p>
            <a:pPr algn="ctr" defTabSz="768096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работы</a:t>
            </a:r>
            <a:endParaRPr lang="ru-RU" sz="37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27513" cy="685717"/>
          </a:xfrm>
          <a:solidFill>
            <a:schemeClr val="accent2"/>
          </a:solidFill>
        </p:spPr>
        <p:txBody>
          <a:bodyPr/>
          <a:lstStyle/>
          <a:p>
            <a:pPr algn="ctr"/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/>
              <a:t>4</a:t>
            </a:fld>
            <a:endParaRPr lang="ru-RU" sz="3000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35744" y="2290306"/>
            <a:ext cx="2754665" cy="2533474"/>
            <a:chOff x="406574" y="1485579"/>
            <a:chExt cx="3672408" cy="2534060"/>
          </a:xfrm>
        </p:grpSpPr>
        <p:pic>
          <p:nvPicPr>
            <p:cNvPr id="13" name="Рисунок 12" descr="Изображение химической структуры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670" y="1485579"/>
              <a:ext cx="2160240" cy="15121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406574" y="3096095"/>
              <a:ext cx="3672408" cy="923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2. Структурная формула молекулы карбамазепина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7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0" y="0"/>
            <a:ext cx="427513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/>
              <a:t>5</a:t>
            </a:fld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6" name="Picture 2" descr="http://www.isc-ras.ru/sites/default/files/styles/device_full/public/device/1453/planetary-micro-mill-pulverisete-7-classic-line.jpg?itok=ruJmgcFe"/>
          <p:cNvPicPr>
            <a:picLocks noChangeAspect="1" noChangeArrowheads="1"/>
          </p:cNvPicPr>
          <p:nvPr/>
        </p:nvPicPr>
        <p:blipFill>
          <a:blip r:embed="rId2"/>
          <a:srcRect l="21037" r="19990"/>
          <a:stretch>
            <a:fillRect/>
          </a:stretch>
        </p:blipFill>
        <p:spPr bwMode="auto">
          <a:xfrm>
            <a:off x="976638" y="189389"/>
            <a:ext cx="1804373" cy="4078103"/>
          </a:xfrm>
          <a:prstGeom prst="rect">
            <a:avLst/>
          </a:prstGeom>
          <a:noFill/>
        </p:spPr>
      </p:pic>
      <p:pic>
        <p:nvPicPr>
          <p:cNvPr id="7" name="Picture 4" descr="http://www.isc-ras.ru/sites/default/files/styles/device_full/public/device/1454/dsc-pyris-4000.jpg?itok=NTGWz3X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692" y="837313"/>
            <a:ext cx="2999378" cy="2538555"/>
          </a:xfrm>
          <a:prstGeom prst="rect">
            <a:avLst/>
          </a:prstGeom>
          <a:noFill/>
        </p:spPr>
      </p:pic>
      <p:pic>
        <p:nvPicPr>
          <p:cNvPr id="1026" name="Picture 2" descr="http://www.isc-ras.ru/sites/default/files/styles/device_material/public/device/1452/cary-50.jpg?itok=K1UpQ1J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61" y="2781078"/>
            <a:ext cx="2755108" cy="3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sc-ras.ru/sites/default/files/styles/device_material/public/device/1462/bruker-d8-advance.jpg?itok=C9l6ru6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69" y="4054603"/>
            <a:ext cx="2538612" cy="27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2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B1F45D-429B-46C0-9D43-DBC63105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55" y="33566"/>
            <a:ext cx="7035079" cy="64701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Сублимация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427513" cy="685717"/>
          </a:xfrm>
          <a:solidFill>
            <a:schemeClr val="accent2"/>
          </a:solidFill>
        </p:spPr>
        <p:txBody>
          <a:bodyPr/>
          <a:lstStyle/>
          <a:p>
            <a:pPr algn="ctr"/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/>
              <a:t>6</a:t>
            </a:fld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04" y="5197707"/>
            <a:ext cx="3456834" cy="33916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3. Трубка Шленка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4423314" y="904539"/>
            <a:ext cx="4056762" cy="4693185"/>
            <a:chOff x="5933522" y="1454209"/>
            <a:chExt cx="5408312" cy="4694272"/>
          </a:xfrm>
        </p:grpSpPr>
        <p:sp>
          <p:nvSpPr>
            <p:cNvPr id="5" name="TextBox 4"/>
            <p:cNvSpPr txBox="1"/>
            <p:nvPr/>
          </p:nvSpPr>
          <p:spPr>
            <a:xfrm>
              <a:off x="5941234" y="5502150"/>
              <a:ext cx="54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4. Механизм процесса сублимации сокристаллов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5933522" y="1454209"/>
              <a:ext cx="5408312" cy="3836899"/>
              <a:chOff x="4215286" y="1395089"/>
              <a:chExt cx="5408312" cy="3836899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="" xmlns:a16="http://schemas.microsoft.com/office/drawing/2014/main" id="{EC491BF1-46CE-4BEF-B5F8-17E3CA617BB3}"/>
                  </a:ext>
                </a:extLst>
              </p:cNvPr>
              <p:cNvSpPr/>
              <p:nvPr/>
            </p:nvSpPr>
            <p:spPr>
              <a:xfrm rot="20329947">
                <a:off x="4507398" y="3686387"/>
                <a:ext cx="562636" cy="7182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Рисунок 18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07" t="2010" r="1951" b="1193"/>
              <a:stretch/>
            </p:blipFill>
            <p:spPr bwMode="auto">
              <a:xfrm>
                <a:off x="4215286" y="1454209"/>
                <a:ext cx="5120277" cy="377777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573271" y="1641336"/>
                <a:ext cx="512895" cy="22216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перекристаллизация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967414" y="1673496"/>
                <a:ext cx="1656184" cy="2770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Сублимация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09544" y="1395089"/>
                <a:ext cx="3146721" cy="2924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поток инертного газа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651487" y="3609883"/>
                <a:ext cx="684076" cy="64648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пар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919229" y="2810607"/>
            <a:ext cx="1026248" cy="1729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Описание: https://sun9-38.userapi.com/impg/TMfaHS9ARW6kT2n-xIuq5c2yuJzSi_FnMlxCdA/3Qbu4Yr41WM.jpg?size=607x1080&amp;quality=95&amp;sign=394e6703340e271a2f4bf7569d7159af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r="21741" b="29155"/>
          <a:stretch>
            <a:fillRect/>
          </a:stretch>
        </p:blipFill>
        <p:spPr bwMode="auto">
          <a:xfrm>
            <a:off x="1139607" y="837312"/>
            <a:ext cx="1896058" cy="41206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6334901"/>
            <a:ext cx="7056599" cy="4468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Davey, R. J.; Blagden, N.; Potts, G. D.; Docherty, R. J.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Polymorphism in molecular crystals: stabilization of a metastable form by conformational mimicry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Am. Chem. Soc. 1997, 119, 1767−1772.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26B1F45D-429B-46C0-9D43-DBC63105E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87" y="86106"/>
            <a:ext cx="8305235" cy="1199222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 тестовых образцов методом косублимации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Номер слайда 21"/>
          <p:cNvSpPr txBox="1">
            <a:spLocks/>
          </p:cNvSpPr>
          <p:nvPr/>
        </p:nvSpPr>
        <p:spPr>
          <a:xfrm>
            <a:off x="0" y="0"/>
            <a:ext cx="427513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7</a:t>
            </a:fld>
            <a:endParaRPr lang="ru-RU" sz="30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76659"/>
              </p:ext>
            </p:extLst>
          </p:nvPr>
        </p:nvGraphicFramePr>
        <p:xfrm>
          <a:off x="25361" y="1557226"/>
          <a:ext cx="4537095" cy="280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532488"/>
                <a:gridCol w="1552651"/>
                <a:gridCol w="1232756"/>
              </a:tblGrid>
              <a:tr h="370754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Таблица 1. Результаты эксперимента с тестовыми образцами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7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°С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Палец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</a:tr>
              <a:tr h="789097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(1:1)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 с избытком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Избыток </a:t>
                      </a:r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</a:tr>
              <a:tr h="55714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CAF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OxAc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(1:1)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Сокристалл+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OxAc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</a:tr>
              <a:tr h="570748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Tph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SA]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(1:1)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9" marR="68589" marT="45709" marB="45709"/>
                </a:tc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4682442" y="1388612"/>
            <a:ext cx="4469700" cy="4677959"/>
            <a:chOff x="6242444" y="1388934"/>
            <a:chExt cx="5958824" cy="4679043"/>
          </a:xfrm>
        </p:grpSpPr>
        <p:sp>
          <p:nvSpPr>
            <p:cNvPr id="7" name="Прямоугольник 6"/>
            <p:cNvSpPr/>
            <p:nvPr/>
          </p:nvSpPr>
          <p:spPr>
            <a:xfrm rot="10800000" flipV="1">
              <a:off x="10243188" y="4436296"/>
              <a:ext cx="1958080" cy="1477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</a:t>
              </a:r>
              <a:r>
                <a:rPr lang="en-US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dirty="0" smtClean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Охлаждающий палец с образцом </a:t>
              </a:r>
              <a:r>
                <a:rPr lang="en-US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</a:t>
              </a:r>
              <a:r>
                <a:rPr lang="en-US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Tph</a:t>
              </a:r>
              <a:r>
                <a:rPr lang="ru-RU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SA]</a:t>
              </a:r>
              <a:r>
                <a:rPr lang="ru-RU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6242444" y="1388934"/>
              <a:ext cx="5757418" cy="4679043"/>
              <a:chOff x="6242444" y="1388934"/>
              <a:chExt cx="5757418" cy="4679043"/>
            </a:xfrm>
          </p:grpSpPr>
          <p:pic>
            <p:nvPicPr>
              <p:cNvPr id="18" name="Рисунок 17" descr="Описание: https://sun9-61.userapi.com/impg/4ZwJ24LlgRaGt1Gz2a9tlTN_8Q2_AG_IZeUWDw/gvmBEgfoHFY.jpg?size=1280x720&amp;quality=95&amp;sign=e3a96b37514f2d91dfd1e5f8f47c7549&amp;type=album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951" r="31717"/>
              <a:stretch/>
            </p:blipFill>
            <p:spPr bwMode="auto">
              <a:xfrm>
                <a:off x="8260253" y="1388935"/>
                <a:ext cx="1950660" cy="295232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6292254" y="4590307"/>
                <a:ext cx="1950661" cy="147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Рисунок 5. Охлаждающий палец с образцом [</a:t>
                </a: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CAF</a:t>
                </a:r>
                <a:r>
                  <a:rPr lang="ru-RU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</a:t>
                </a:r>
                <a:r>
                  <a:rPr lang="ru-RU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0" name="Рисунок 19" descr="Описание: https://sun9-60.userapi.com/impg/ViKzs_JA_W3EeFDiirdjSewDMfyHeefIlk-SgA/7_GljynUpnM.jpg?size=1280x720&amp;quality=95&amp;sign=29aab7b9840989e442c669d8f8ddbc04&amp;type=album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0" r="34421"/>
              <a:stretch>
                <a:fillRect/>
              </a:stretch>
            </p:blipFill>
            <p:spPr bwMode="auto">
              <a:xfrm>
                <a:off x="6242444" y="1388935"/>
                <a:ext cx="1944216" cy="29523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Рисунок 20" descr="Описание: https://sun9-38.userapi.com/impg/TMfaHS9ARW6kT2n-xIuq5c2yuJzSi_FnMlxCdA/3Qbu4Yr41WM.jpg?size=607x1080&amp;quality=95&amp;sign=394e6703340e271a2f4bf7569d7159af&amp;type=album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385" r="21741" b="29155"/>
              <a:stretch>
                <a:fillRect/>
              </a:stretch>
            </p:blipFill>
            <p:spPr bwMode="auto">
              <a:xfrm>
                <a:off x="10343678" y="1388934"/>
                <a:ext cx="1656184" cy="29769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" name="Прямоугольник 22"/>
              <p:cNvSpPr/>
              <p:nvPr/>
            </p:nvSpPr>
            <p:spPr>
              <a:xfrm rot="10800000" flipV="1">
                <a:off x="8405232" y="4451636"/>
                <a:ext cx="1958080" cy="1477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Рисунок </a:t>
                </a:r>
                <a:r>
                  <a:rPr lang="en-US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ru-RU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Охлаждающий палец с образцом [</a:t>
                </a:r>
                <a:r>
                  <a:rPr lang="en-US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CAF</a:t>
                </a:r>
                <a:r>
                  <a:rPr lang="ru-RU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OxAc</a:t>
                </a:r>
                <a:r>
                  <a:rPr lang="ru-RU" dirty="0" smtClean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0" y="6325160"/>
            <a:ext cx="4570214" cy="446882"/>
          </a:xfrm>
          <a:prstGeom prst="rect">
            <a:avLst/>
          </a:prstGeom>
        </p:spPr>
        <p:txBody>
          <a:bodyPr lIns="76800" tIns="38400" rIns="76800" bIns="38400">
            <a:spAutoFit/>
          </a:bodyPr>
          <a:lstStyle/>
          <a:p>
            <a:pPr lvl="0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Llinas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A.; Goodman, J. M.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Polymorph control: past, present and future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Drug Discovery Today 2008, 13, 198− 210.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/>
          <p:cNvSpPr txBox="1">
            <a:spLocks/>
          </p:cNvSpPr>
          <p:nvPr/>
        </p:nvSpPr>
        <p:spPr>
          <a:xfrm>
            <a:off x="0" y="0"/>
            <a:ext cx="427513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8</a:t>
            </a:fld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26B1F45D-429B-46C0-9D43-DBC63105E3C4}"/>
              </a:ext>
            </a:extLst>
          </p:cNvPr>
          <p:cNvSpPr txBox="1">
            <a:spLocks/>
          </p:cNvSpPr>
          <p:nvPr/>
        </p:nvSpPr>
        <p:spPr>
          <a:xfrm>
            <a:off x="517443" y="33566"/>
            <a:ext cx="8263994" cy="6470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800" tIns="38400" rIns="76800" bIns="38400" rtlCol="0" anchor="ctr">
            <a:normAutofit fontScale="97500"/>
          </a:bodyPr>
          <a:lstStyle/>
          <a:p>
            <a:pPr algn="ctr" defTabSz="768096">
              <a:spcBef>
                <a:spcPct val="0"/>
              </a:spcBef>
              <a:defRPr/>
            </a:pPr>
            <a:r>
              <a:rPr lang="ru-RU" sz="37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Сублимация Карбамазепина</a:t>
            </a:r>
            <a:endParaRPr lang="ru-RU" sz="37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104" y="1051539"/>
            <a:ext cx="3431294" cy="86238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более 40 многокомпонентных кристаллов с карбамазепином. 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772679" y="4220904"/>
            <a:ext cx="3894143" cy="1973463"/>
            <a:chOff x="6362744" y="4221881"/>
            <a:chExt cx="5191515" cy="1973920"/>
          </a:xfrm>
        </p:grpSpPr>
        <p:pic>
          <p:nvPicPr>
            <p:cNvPr id="15" name="Рисунок 14" descr="Описание: upload.wikimedia.org/wikipedia/commons/thumb/1/...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7414" y="4221881"/>
              <a:ext cx="2342174" cy="15121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6362744" y="5826383"/>
              <a:ext cx="5191515" cy="369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8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Структура иминостилбена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9227" y="928148"/>
            <a:ext cx="4438760" cy="5820345"/>
            <a:chOff x="105623" y="928363"/>
            <a:chExt cx="5917576" cy="5821692"/>
          </a:xfrm>
        </p:grpSpPr>
        <p:pic>
          <p:nvPicPr>
            <p:cNvPr id="19" name="Рисунок 1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675"/>
            <a:stretch/>
          </p:blipFill>
          <p:spPr bwMode="auto">
            <a:xfrm>
              <a:off x="446306" y="928363"/>
              <a:ext cx="5236210" cy="34169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05623" y="5272385"/>
              <a:ext cx="5917576" cy="1477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9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Дифрактограмма полиморфной формы карбамазепина (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CBZ Form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(синяя линия), полиморфная форма карбамазепина (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CBZ Form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(красная линия)</a:t>
              </a:r>
            </a:p>
          </p:txBody>
        </p:sp>
      </p:grpSp>
      <p:sp>
        <p:nvSpPr>
          <p:cNvPr id="2" name="Блок-схема: альтернативный процесс 1"/>
          <p:cNvSpPr/>
          <p:nvPr/>
        </p:nvSpPr>
        <p:spPr>
          <a:xfrm>
            <a:off x="4793824" y="1988348"/>
            <a:ext cx="1458352" cy="64792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dirty="0" smtClean="0"/>
              <a:t>карбамазепин</a:t>
            </a:r>
            <a:endParaRPr lang="ru-RU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6259967" y="2167888"/>
            <a:ext cx="972235" cy="288841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dirty="0" smtClean="0"/>
              <a:t>165 °С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232202" y="1988348"/>
            <a:ext cx="1545820" cy="64792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r>
              <a:rPr lang="ru-RU" dirty="0" smtClean="0"/>
              <a:t>иминостилбен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843" y="1444053"/>
            <a:ext cx="338599" cy="144767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6B1F45D-429B-46C0-9D43-DBC63105E3C4}"/>
              </a:ext>
            </a:extLst>
          </p:cNvPr>
          <p:cNvSpPr txBox="1">
            <a:spLocks/>
          </p:cNvSpPr>
          <p:nvPr/>
        </p:nvSpPr>
        <p:spPr>
          <a:xfrm>
            <a:off x="521022" y="33566"/>
            <a:ext cx="8263994" cy="6470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76800" tIns="38400" rIns="76800" bIns="38400" rtlCol="0" anchor="ctr">
            <a:normAutofit fontScale="97500"/>
          </a:bodyPr>
          <a:lstStyle/>
          <a:p>
            <a:pPr algn="ctr" defTabSz="768096">
              <a:spcBef>
                <a:spcPct val="0"/>
              </a:spcBef>
              <a:defRPr/>
            </a:pPr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Выбор коформера</a:t>
            </a:r>
          </a:p>
        </p:txBody>
      </p:sp>
      <p:sp>
        <p:nvSpPr>
          <p:cNvPr id="14" name="Номер слайда 21"/>
          <p:cNvSpPr txBox="1">
            <a:spLocks/>
          </p:cNvSpPr>
          <p:nvPr/>
        </p:nvSpPr>
        <p:spPr>
          <a:xfrm>
            <a:off x="0" y="16919"/>
            <a:ext cx="427513" cy="685717"/>
          </a:xfrm>
          <a:prstGeom prst="rect">
            <a:avLst/>
          </a:prstGeom>
          <a:solidFill>
            <a:schemeClr val="accent2"/>
          </a:solidFill>
        </p:spPr>
        <p:txBody>
          <a:bodyPr vert="horz" lIns="76800" tIns="38400" rIns="76800" bIns="38400" rtlCol="0" anchor="ctr"/>
          <a:lstStyle/>
          <a:p>
            <a:pPr algn="ctr" defTabSz="768096">
              <a:defRPr/>
            </a:pPr>
            <a:fld id="{625045ED-5F3A-4D13-B304-C732E9499053}" type="slidenum">
              <a:rPr lang="ru-RU" sz="3000">
                <a:solidFill>
                  <a:schemeClr val="bg1"/>
                </a:solidFill>
              </a:rPr>
              <a:pPr algn="ctr" defTabSz="768096">
                <a:defRPr/>
              </a:pPr>
              <a:t>9</a:t>
            </a:fld>
            <a:endParaRPr lang="ru-RU" sz="3000" dirty="0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800476" y="1314141"/>
            <a:ext cx="6127062" cy="4597365"/>
            <a:chOff x="4955148" y="1306431"/>
            <a:chExt cx="8168352" cy="4598430"/>
          </a:xfrm>
        </p:grpSpPr>
        <p:pic>
          <p:nvPicPr>
            <p:cNvPr id="15" name="Рисунок 14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7" t="8331" r="11981" b="2875"/>
            <a:stretch>
              <a:fillRect/>
            </a:stretch>
          </p:blipFill>
          <p:spPr bwMode="auto">
            <a:xfrm>
              <a:off x="6236209" y="1306431"/>
              <a:ext cx="4896544" cy="4104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955148" y="5535443"/>
              <a:ext cx="8168352" cy="3694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10.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Поиск модельного сокристалла для сублимации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9616" y="1882827"/>
            <a:ext cx="4644488" cy="638940"/>
            <a:chOff x="596900" y="4390425"/>
            <a:chExt cx="5283804" cy="639088"/>
          </a:xfrm>
        </p:grpSpPr>
        <p:graphicFrame>
          <p:nvGraphicFramePr>
            <p:cNvPr id="13" name="Объект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2368558"/>
                </p:ext>
              </p:extLst>
            </p:nvPr>
          </p:nvGraphicFramePr>
          <p:xfrm>
            <a:off x="596900" y="4392613"/>
            <a:ext cx="1149350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4" r:id="rId4" imgW="393359" imgH="215713" progId="Equation.3">
                    <p:embed/>
                  </p:oleObj>
                </mc:Choice>
                <mc:Fallback>
                  <p:oleObj r:id="rId4" imgW="39335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0" y="4392613"/>
                          <a:ext cx="1149350" cy="62071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633756" y="4525259"/>
              <a:ext cx="861050" cy="369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6809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(А) = </a:t>
              </a:r>
              <a:r>
                <a:rPr kumimoji="0" lang="ru-RU" alt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19" name="Объект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7153520"/>
                </p:ext>
              </p:extLst>
            </p:nvPr>
          </p:nvGraphicFramePr>
          <p:xfrm>
            <a:off x="2206774" y="4390425"/>
            <a:ext cx="1175922" cy="639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r:id="rId6" imgW="393359" imgH="215713" progId="Equation.3">
                    <p:embed/>
                  </p:oleObj>
                </mc:Choice>
                <mc:Fallback>
                  <p:oleObj r:id="rId6" imgW="393359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6774" y="4390425"/>
                          <a:ext cx="1175922" cy="6390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3214886" y="4523121"/>
              <a:ext cx="2665818" cy="354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768096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ru-RU" alt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altLang="ru-RU" sz="900" dirty="0">
                  <a:latin typeface="Arial" pitchFamily="34" charset="0"/>
                  <a:cs typeface="Arial" pitchFamily="34" charset="0"/>
                </a:rPr>
                <a:t> </a:t>
              </a:r>
              <a:endParaRPr lang="ru-RU" altLang="ru-RU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0" y="-177274"/>
            <a:ext cx="155165" cy="35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0" y="-177274"/>
            <a:ext cx="155165" cy="35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800" tIns="38400" rIns="76800" bIns="3840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352699" y="3213026"/>
            <a:ext cx="2862448" cy="791905"/>
            <a:chOff x="470204" y="3213770"/>
            <a:chExt cx="3816101" cy="792088"/>
          </a:xfrm>
        </p:grpSpPr>
        <p:graphicFrame>
          <p:nvGraphicFramePr>
            <p:cNvPr id="30" name="Объект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8245142"/>
                </p:ext>
              </p:extLst>
            </p:nvPr>
          </p:nvGraphicFramePr>
          <p:xfrm>
            <a:off x="470204" y="3213770"/>
            <a:ext cx="1386154" cy="792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r:id="rId7" imgW="380835" imgH="215806" progId="Equation.3">
                    <p:embed/>
                  </p:oleObj>
                </mc:Choice>
                <mc:Fallback>
                  <p:oleObj r:id="rId7" imgW="38083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04" y="3213770"/>
                          <a:ext cx="1386154" cy="7920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1657252" y="3413562"/>
              <a:ext cx="909562" cy="3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(А) =</a:t>
              </a:r>
            </a:p>
          </p:txBody>
        </p:sp>
        <p:graphicFrame>
          <p:nvGraphicFramePr>
            <p:cNvPr id="33" name="Объект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0887701"/>
                </p:ext>
              </p:extLst>
            </p:nvPr>
          </p:nvGraphicFramePr>
          <p:xfrm>
            <a:off x="2377332" y="3250794"/>
            <a:ext cx="1269880" cy="725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r:id="rId9" imgW="380835" imgH="215806" progId="Equation.3">
                    <p:embed/>
                  </p:oleObj>
                </mc:Choice>
                <mc:Fallback>
                  <p:oleObj r:id="rId9" imgW="380835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7332" y="3250794"/>
                          <a:ext cx="1269880" cy="72564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TextBox 33"/>
            <p:cNvSpPr txBox="1"/>
            <p:nvPr/>
          </p:nvSpPr>
          <p:spPr>
            <a:xfrm>
              <a:off x="3574926" y="3413562"/>
              <a:ext cx="711379" cy="3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(В)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52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1535</Words>
  <Application>Microsoft Office PowerPoint</Application>
  <PresentationFormat>Экран (4:3)</PresentationFormat>
  <Paragraphs>249</Paragraphs>
  <Slides>25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Тема Office</vt:lpstr>
      <vt:lpstr>Material</vt:lpstr>
      <vt:lpstr>Microsoft Equation 3.0</vt:lpstr>
      <vt:lpstr>Презентация PowerPoint</vt:lpstr>
      <vt:lpstr>Подтема 1. Применение термических методов для скрининга и получения многокомпонентных кристаллов</vt:lpstr>
      <vt:lpstr>Актуальность работы</vt:lpstr>
      <vt:lpstr>Презентация PowerPoint</vt:lpstr>
      <vt:lpstr>Презентация PowerPoint</vt:lpstr>
      <vt:lpstr>Сублимация</vt:lpstr>
      <vt:lpstr>Скрининг тестовых образцов методом косублимации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    Подтема 2. «Использование метода сублимации для получения сокристаллов»</vt:lpstr>
      <vt:lpstr>Актуальность работы</vt:lpstr>
      <vt:lpstr>Цель работы</vt:lpstr>
      <vt:lpstr>Задачи работы</vt:lpstr>
      <vt:lpstr>Презентация PowerPoint</vt:lpstr>
      <vt:lpstr>Скрининг методом ДСК</vt:lpstr>
      <vt:lpstr>Скрининг методом термомикроскопии</vt:lpstr>
      <vt:lpstr>Скрининг методом перемола с добавлением растворителя</vt:lpstr>
      <vt:lpstr>Термический анализ многокомпонентных кристаллов левофлоксацина с тирамином</vt:lpstr>
      <vt:lpstr>Презентация PowerPoint</vt:lpstr>
      <vt:lpstr>Краткое описание путей образования [LFX+TYA]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Mavrin Roma</dc:creator>
  <cp:lastModifiedBy>Mavrin Roma</cp:lastModifiedBy>
  <cp:revision>8</cp:revision>
  <dcterms:created xsi:type="dcterms:W3CDTF">2022-09-30T07:23:53Z</dcterms:created>
  <dcterms:modified xsi:type="dcterms:W3CDTF">2022-09-30T08:34:45Z</dcterms:modified>
</cp:coreProperties>
</file>